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321" r:id="rId3"/>
    <p:sldId id="322" r:id="rId4"/>
    <p:sldId id="323" r:id="rId5"/>
    <p:sldId id="324" r:id="rId6"/>
    <p:sldId id="325" r:id="rId7"/>
    <p:sldId id="326" r:id="rId8"/>
    <p:sldId id="327" r:id="rId9"/>
    <p:sldId id="32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6" y="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EFE2C-1273-4890-9053-65C4205E5544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4E082-6BF0-4081-80D9-1E4520F76D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502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C8823F0-3B6A-4144-83B6-81FD189913D7}" type="datetime1">
              <a:rPr lang="ru-RU" smtClean="0"/>
              <a:t>06.02.2025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1914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BC5E-3D27-4A50-A219-41FA9313349F}" type="datetime1">
              <a:rPr lang="ru-RU" smtClean="0"/>
              <a:t>06.02.2025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654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CD1B8-040E-4CE7-87A4-F0AB4E268797}" type="datetime1">
              <a:rPr lang="ru-RU" smtClean="0"/>
              <a:t>06.02.2025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226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CE631-94E3-4E3F-9496-1E06AC54A28D}" type="datetime1">
              <a:rPr lang="ru-RU" smtClean="0"/>
              <a:t>06.02.2025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88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2C0D3-ACEA-497B-9E54-F6D49A9E3C3B}" type="datetime1">
              <a:rPr lang="ru-RU" smtClean="0"/>
              <a:t>06.02.2025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789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94432-F4C2-4BB4-B77C-E5C6E777C626}" type="datetime1">
              <a:rPr lang="ru-RU" smtClean="0"/>
              <a:t>06.02.2025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633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5BF6-F342-408A-AE84-EBE66D1D9940}" type="datetime1">
              <a:rPr lang="ru-RU" smtClean="0"/>
              <a:t>06.02.2025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906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F1A12-D63F-4295-A90C-F1BAF37FFF8C}" type="datetime1">
              <a:rPr lang="ru-RU" smtClean="0"/>
              <a:t>06.02.2025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486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35BA3-7196-4E07-88C1-E915C6D7B89E}" type="datetime1">
              <a:rPr lang="ru-RU" smtClean="0"/>
              <a:t>06.02.2025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632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D152-3AA0-4217-9EAE-B74855B84BCA}" type="datetime1">
              <a:rPr lang="ru-RU" smtClean="0"/>
              <a:t>06.02.2025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965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78B3-3BCD-4118-81BC-1D3FB926C75F}" type="datetime1">
              <a:rPr lang="ru-RU" smtClean="0"/>
              <a:t>06.02.2025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418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77813"/>
            <a:ext cx="103632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219200" y="1600201"/>
            <a:ext cx="10363200" cy="45307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D4F7C1-1CAA-47EA-919A-26A9B449490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73685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ED3CEF0-F45A-4329-9366-9F30557CAE35}" type="datetime1">
              <a:rPr lang="ru-RU" smtClean="0"/>
              <a:t>06.02.2025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4279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BEC621-DF14-317E-A10D-9C1AD39AB8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dirty="0" err="1"/>
              <a:t>Сипаттамалы</a:t>
            </a:r>
            <a:r>
              <a:rPr lang="kk-KZ" sz="7200" dirty="0"/>
              <a:t>қ</a:t>
            </a:r>
            <a:r>
              <a:rPr lang="ru-RU" sz="7200" dirty="0"/>
              <a:t> статистика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EBBD1-ED9D-6155-0DA3-FF24995856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b="1"/>
              <a:t>Деректерді өңдеудің статистикалық әдістері</a:t>
            </a:r>
            <a:endParaRPr lang="ru-RU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396AE90-17E7-97CE-F1B3-6154FC7C7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441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517BDB8-8C35-4768-84CD-A6E7F9EAF1A7}"/>
              </a:ext>
            </a:extLst>
          </p:cNvPr>
          <p:cNvSpPr/>
          <p:nvPr/>
        </p:nvSpPr>
        <p:spPr>
          <a:xfrm>
            <a:off x="1277470" y="889339"/>
            <a:ext cx="963705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Математикалық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статистикалық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математиканың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	</a:t>
            </a:r>
          </a:p>
          <a:p>
            <a:pPr algn="just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Статистикалық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объектілерді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құбылыстарды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математикалық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жаппай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құбылыстармен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айналысады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974995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0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564F69F-8468-4486-AA1E-701F8E784018}"/>
              </a:ext>
            </a:extLst>
          </p:cNvPr>
          <p:cNvSpPr/>
          <p:nvPr/>
        </p:nvSpPr>
        <p:spPr>
          <a:xfrm>
            <a:off x="3030071" y="1636214"/>
            <a:ext cx="5979458" cy="11205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Мәліметтердің статистикалық талдауы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37B0237E-DC96-4F6A-9B0A-56F947D69659}"/>
              </a:ext>
            </a:extLst>
          </p:cNvPr>
          <p:cNvCxnSpPr/>
          <p:nvPr/>
        </p:nvCxnSpPr>
        <p:spPr>
          <a:xfrm flipH="1">
            <a:off x="2837330" y="2756803"/>
            <a:ext cx="2519082" cy="880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59AD9BB2-6816-4D85-98AC-C16A5026FE0F}"/>
              </a:ext>
            </a:extLst>
          </p:cNvPr>
          <p:cNvCxnSpPr>
            <a:cxnSpLocks/>
          </p:cNvCxnSpPr>
          <p:nvPr/>
        </p:nvCxnSpPr>
        <p:spPr>
          <a:xfrm>
            <a:off x="6593542" y="2756803"/>
            <a:ext cx="2182906" cy="880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: усеченные противолежащие углы 17">
            <a:extLst>
              <a:ext uri="{FF2B5EF4-FFF2-40B4-BE49-F238E27FC236}">
                <a16:creationId xmlns:a16="http://schemas.microsoft.com/office/drawing/2014/main" id="{6621286D-8FCB-462D-9150-946144DC20E6}"/>
              </a:ext>
            </a:extLst>
          </p:cNvPr>
          <p:cNvSpPr/>
          <p:nvPr/>
        </p:nvSpPr>
        <p:spPr>
          <a:xfrm>
            <a:off x="1819836" y="3637075"/>
            <a:ext cx="3182470" cy="880272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Сипаттамалық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</a:t>
            </a:r>
          </a:p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descriptive statistics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27" name="Прямоугольник: усеченные противолежащие углы 26">
            <a:extLst>
              <a:ext uri="{FF2B5EF4-FFF2-40B4-BE49-F238E27FC236}">
                <a16:creationId xmlns:a16="http://schemas.microsoft.com/office/drawing/2014/main" id="{2938AA5A-2E8F-4001-AED4-DED52CCEDB63}"/>
              </a:ext>
            </a:extLst>
          </p:cNvPr>
          <p:cNvSpPr/>
          <p:nvPr/>
        </p:nvSpPr>
        <p:spPr>
          <a:xfrm>
            <a:off x="6947648" y="3637075"/>
            <a:ext cx="3182470" cy="880272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Индуктивті статистика</a:t>
            </a:r>
          </a:p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inferential statistics</a:t>
            </a:r>
            <a:endParaRPr lang="kk-KZ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5F99DE5-CB88-47F8-ADDB-B6945D7522A5}"/>
              </a:ext>
            </a:extLst>
          </p:cNvPr>
          <p:cNvSpPr/>
          <p:nvPr/>
        </p:nvSpPr>
        <p:spPr>
          <a:xfrm>
            <a:off x="2697569" y="0"/>
            <a:ext cx="679686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Статистикалық талдау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674694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42CB037-419C-41F8-9CE7-FC2B296D3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7C1-1CAA-47EA-919A-26A9B4494909}" type="slidenum">
              <a:rPr lang="ru-RU" altLang="ru-RU" smtClean="0"/>
              <a:pPr/>
              <a:t>4</a:t>
            </a:fld>
            <a:endParaRPr lang="ru-RU" alt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C2C12E1-8988-4285-BFB8-6D51570DDE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0691"/>
              </p:ext>
            </p:extLst>
          </p:nvPr>
        </p:nvGraphicFramePr>
        <p:xfrm>
          <a:off x="1557113" y="581808"/>
          <a:ext cx="8963300" cy="403831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067347">
                  <a:extLst>
                    <a:ext uri="{9D8B030D-6E8A-4147-A177-3AD203B41FA5}">
                      <a16:colId xmlns:a16="http://schemas.microsoft.com/office/drawing/2014/main" val="4270678393"/>
                    </a:ext>
                  </a:extLst>
                </a:gridCol>
                <a:gridCol w="5895953">
                  <a:extLst>
                    <a:ext uri="{9D8B030D-6E8A-4147-A177-3AD203B41FA5}">
                      <a16:colId xmlns:a16="http://schemas.microsoft.com/office/drawing/2014/main" val="3931772477"/>
                    </a:ext>
                  </a:extLst>
                </a:gridCol>
              </a:tblGrid>
              <a:tr h="888197">
                <a:tc>
                  <a:txBody>
                    <a:bodyPr/>
                    <a:lstStyle/>
                    <a:p>
                      <a:pPr marL="76200" algn="ctr">
                        <a:spcBef>
                          <a:spcPts val="13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Сипаттамалық</a:t>
                      </a: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статистика</a:t>
                      </a: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9165" marR="498475" indent="351790" algn="ctr">
                        <a:lnSpc>
                          <a:spcPct val="120000"/>
                        </a:lnSpc>
                        <a:spcBef>
                          <a:spcPts val="13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Аналитикалық</a:t>
                      </a: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статистика (</a:t>
                      </a:r>
                      <a:r>
                        <a:rPr lang="ru-RU" sz="1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статистикалық</a:t>
                      </a: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қорытынды</a:t>
                      </a: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теориясы</a:t>
                      </a: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97633"/>
                  </a:ext>
                </a:extLst>
              </a:tr>
              <a:tr h="3150121">
                <a:tc>
                  <a:txBody>
                    <a:bodyPr/>
                    <a:lstStyle/>
                    <a:p>
                      <a:pPr marL="126365" marR="114300" indent="1270" algn="ctr">
                        <a:lnSpc>
                          <a:spcPct val="12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Статистикалық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деректерді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сипаттау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әдістері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оларды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кесте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үлестіру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т. б. </a:t>
                      </a: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түрінде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ұсыну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0970" marR="127000" indent="-635" algn="ctr">
                        <a:lnSpc>
                          <a:spcPct val="12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Эксперимент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барысында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алынған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деректерді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өңдеу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адам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қызметінің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белгілі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саласы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қолданбалы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маңызы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бар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тұжырымдарды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тұжырымдау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marL="140970" marR="127000" indent="-635" algn="ctr">
                        <a:lnSpc>
                          <a:spcPct val="12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endParaRPr lang="ru-RU" sz="18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40970" marR="127000" indent="-635" algn="ctr">
                        <a:lnSpc>
                          <a:spcPct val="12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Статистикалық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қорытынды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теориясы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басқа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математикалық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ғылыммен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Ықтималдықтар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теориясымен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тығыз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байланысты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оған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негізделген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математикалық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аппарат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732557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6B1627F-532A-41BB-87FF-BCA5C48C639B}"/>
              </a:ext>
            </a:extLst>
          </p:cNvPr>
          <p:cNvSpPr/>
          <p:nvPr/>
        </p:nvSpPr>
        <p:spPr>
          <a:xfrm>
            <a:off x="1209575" y="4706532"/>
            <a:ext cx="100134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Статистикадағы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кейде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статистикалық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аталатын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өзгеретін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өзгеретін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0326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FFE9BFB-1D7F-49F7-A32A-347A001E7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7C1-1CAA-47EA-919A-26A9B4494909}" type="slidenum">
              <a:rPr lang="ru-RU" altLang="ru-RU" smtClean="0"/>
              <a:pPr/>
              <a:t>5</a:t>
            </a:fld>
            <a:endParaRPr lang="ru-RU" alt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7DD4BBC-ECA6-4540-BC79-E2132D314366}"/>
              </a:ext>
            </a:extLst>
          </p:cNvPr>
          <p:cNvSpPr/>
          <p:nvPr/>
        </p:nvSpPr>
        <p:spPr>
          <a:xfrm>
            <a:off x="1699750" y="181957"/>
            <a:ext cx="933008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белгінің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статистикалық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популяцияны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Осылайша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статистикалық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объектілерінің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белгілерін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сипаттау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өлшеу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Өлшеу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-белгілі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ережелерге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формаларды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объектілерге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оқиғаларға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жатқызу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айнымалылар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өлшенетін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құбылыстар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Белгінің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мәндері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шкалаларының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5658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246E8ED-04CC-4C5A-B188-4A2558337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7C1-1CAA-47EA-919A-26A9B4494909}" type="slidenum">
              <a:rPr lang="ru-RU" altLang="ru-RU" smtClean="0"/>
              <a:pPr/>
              <a:t>6</a:t>
            </a:fld>
            <a:endParaRPr lang="ru-RU" alt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8DE011E-AF78-469C-A0B6-44B6A3440D10}"/>
              </a:ext>
            </a:extLst>
          </p:cNvPr>
          <p:cNvSpPr/>
          <p:nvPr/>
        </p:nvSpPr>
        <p:spPr>
          <a:xfrm>
            <a:off x="9926687" y="3127249"/>
            <a:ext cx="26501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Стэнли Смит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Стивенс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Stanley Smith Stevens; 1906-1973)</a:t>
            </a:r>
          </a:p>
        </p:txBody>
      </p:sp>
      <p:pic>
        <p:nvPicPr>
          <p:cNvPr id="10" name="Image 4">
            <a:extLst>
              <a:ext uri="{FF2B5EF4-FFF2-40B4-BE49-F238E27FC236}">
                <a16:creationId xmlns:a16="http://schemas.microsoft.com/office/drawing/2014/main" id="{6F85379F-9903-4A4B-9ABB-DBD0C7B5265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00648" y="177254"/>
            <a:ext cx="2070234" cy="325174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8FF34A7-D59C-4756-952D-B6F490D83571}"/>
              </a:ext>
            </a:extLst>
          </p:cNvPr>
          <p:cNvSpPr/>
          <p:nvPr/>
        </p:nvSpPr>
        <p:spPr>
          <a:xfrm>
            <a:off x="767615" y="1116655"/>
            <a:ext cx="86531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1946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Стэнли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Стивенс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шкаласының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E492C69-6153-4CA8-A412-4D67C724B81C}"/>
              </a:ext>
            </a:extLst>
          </p:cNvPr>
          <p:cNvSpPr/>
          <p:nvPr/>
        </p:nvSpPr>
        <p:spPr>
          <a:xfrm>
            <a:off x="696228" y="1816186"/>
            <a:ext cx="970868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номинативті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атаулар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шкаласы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AutoNum type="arabicParenR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ординалдық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шкала;</a:t>
            </a:r>
          </a:p>
          <a:p>
            <a:pPr marL="342900" indent="-342900">
              <a:buAutoNum type="arabicParenR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интервалдық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шкала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аралықтары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AutoNum type="arabicParenR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шкаласы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57DC56C-8B3A-4AA0-8568-621DF6356A25}"/>
              </a:ext>
            </a:extLst>
          </p:cNvPr>
          <p:cNvSpPr/>
          <p:nvPr/>
        </p:nvSpPr>
        <p:spPr>
          <a:xfrm>
            <a:off x="696228" y="4422944"/>
            <a:ext cx="113746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өлшемдерінің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нәтижелері-өзгермелі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салмағы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676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6AF5DC0-8BAE-46D4-B6CB-D6CAF8DE1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7C1-1CAA-47EA-919A-26A9B4494909}" type="slidenum">
              <a:rPr lang="ru-RU" altLang="ru-RU" smtClean="0"/>
              <a:pPr/>
              <a:t>7</a:t>
            </a:fld>
            <a:endParaRPr lang="ru-RU" alt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D3F354F-BB12-4768-821B-E77D3816AECA}"/>
              </a:ext>
            </a:extLst>
          </p:cNvPr>
          <p:cNvSpPr/>
          <p:nvPr/>
        </p:nvSpPr>
        <p:spPr>
          <a:xfrm>
            <a:off x="3604662" y="341697"/>
            <a:ext cx="4340993" cy="7796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 </a:t>
            </a:r>
            <a:endParaRPr lang="ru-RU" sz="4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94501739-C46E-43FB-8DD4-49229C99CD23}"/>
              </a:ext>
            </a:extLst>
          </p:cNvPr>
          <p:cNvCxnSpPr>
            <a:cxnSpLocks/>
          </p:cNvCxnSpPr>
          <p:nvPr/>
        </p:nvCxnSpPr>
        <p:spPr>
          <a:xfrm flipH="1">
            <a:off x="3195587" y="1126156"/>
            <a:ext cx="2579574" cy="66414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AC6A7621-1654-49F0-8EBA-A7ADE7F31CEF}"/>
              </a:ext>
            </a:extLst>
          </p:cNvPr>
          <p:cNvCxnSpPr>
            <a:cxnSpLocks/>
          </p:cNvCxnSpPr>
          <p:nvPr/>
        </p:nvCxnSpPr>
        <p:spPr>
          <a:xfrm>
            <a:off x="5775159" y="1135782"/>
            <a:ext cx="2346959" cy="654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584AA7C-3FA2-4A21-8EDC-07FF4AA12A0A}"/>
              </a:ext>
            </a:extLst>
          </p:cNvPr>
          <p:cNvSpPr/>
          <p:nvPr/>
        </p:nvSpPr>
        <p:spPr>
          <a:xfrm>
            <a:off x="1376412" y="1799926"/>
            <a:ext cx="2464067" cy="6448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Сапалық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3188DF6-C233-4DC9-88DF-515A16257188}"/>
              </a:ext>
            </a:extLst>
          </p:cNvPr>
          <p:cNvSpPr/>
          <p:nvPr/>
        </p:nvSpPr>
        <p:spPr>
          <a:xfrm>
            <a:off x="7631230" y="1799926"/>
            <a:ext cx="2464067" cy="6448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7FB7507B-F59F-4236-B93F-A617CA33EAAF}"/>
              </a:ext>
            </a:extLst>
          </p:cNvPr>
          <p:cNvCxnSpPr>
            <a:cxnSpLocks/>
          </p:cNvCxnSpPr>
          <p:nvPr/>
        </p:nvCxnSpPr>
        <p:spPr>
          <a:xfrm flipH="1">
            <a:off x="1097281" y="2454445"/>
            <a:ext cx="1390851" cy="478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5532CC02-41AD-4D30-B288-C41714FE633B}"/>
              </a:ext>
            </a:extLst>
          </p:cNvPr>
          <p:cNvCxnSpPr>
            <a:cxnSpLocks/>
          </p:cNvCxnSpPr>
          <p:nvPr/>
        </p:nvCxnSpPr>
        <p:spPr>
          <a:xfrm>
            <a:off x="2488132" y="2454445"/>
            <a:ext cx="964129" cy="502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5D9BE9C2-3271-4AE7-AEE3-30FB80207723}"/>
              </a:ext>
            </a:extLst>
          </p:cNvPr>
          <p:cNvCxnSpPr>
            <a:cxnSpLocks/>
          </p:cNvCxnSpPr>
          <p:nvPr/>
        </p:nvCxnSpPr>
        <p:spPr>
          <a:xfrm flipH="1">
            <a:off x="7740317" y="2466073"/>
            <a:ext cx="1390851" cy="478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CBF7B16B-2D8B-45AF-95C6-6A6BFA272F58}"/>
              </a:ext>
            </a:extLst>
          </p:cNvPr>
          <p:cNvCxnSpPr>
            <a:cxnSpLocks/>
          </p:cNvCxnSpPr>
          <p:nvPr/>
        </p:nvCxnSpPr>
        <p:spPr>
          <a:xfrm>
            <a:off x="9131168" y="2456049"/>
            <a:ext cx="964129" cy="502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0B4DF17-4328-4BA5-9D7F-09401260E6C6}"/>
              </a:ext>
            </a:extLst>
          </p:cNvPr>
          <p:cNvSpPr txBox="1"/>
          <p:nvPr/>
        </p:nvSpPr>
        <p:spPr>
          <a:xfrm>
            <a:off x="356134" y="2933302"/>
            <a:ext cx="1626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Номиналды</a:t>
            </a:r>
          </a:p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nominal</a:t>
            </a:r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7B3B5E-943E-4957-BECB-275FC785ACC9}"/>
              </a:ext>
            </a:extLst>
          </p:cNvPr>
          <p:cNvSpPr txBox="1"/>
          <p:nvPr/>
        </p:nvSpPr>
        <p:spPr>
          <a:xfrm>
            <a:off x="2488132" y="2956560"/>
            <a:ext cx="1626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Ретті</a:t>
            </a:r>
          </a:p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ordinal</a:t>
            </a:r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BBB407-203A-4855-959F-0EAAD543630D}"/>
              </a:ext>
            </a:extLst>
          </p:cNvPr>
          <p:cNvSpPr txBox="1"/>
          <p:nvPr/>
        </p:nvSpPr>
        <p:spPr>
          <a:xfrm>
            <a:off x="6776188" y="2933301"/>
            <a:ext cx="2165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 шкаласы</a:t>
            </a:r>
          </a:p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ratio scale</a:t>
            </a:r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DC6E3A-2A8D-4D68-999C-E432001AA660}"/>
              </a:ext>
            </a:extLst>
          </p:cNvPr>
          <p:cNvSpPr txBox="1"/>
          <p:nvPr/>
        </p:nvSpPr>
        <p:spPr>
          <a:xfrm>
            <a:off x="9437575" y="2944930"/>
            <a:ext cx="1626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Аралық шкала</a:t>
            </a:r>
          </a:p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interval scale</a:t>
            </a:r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pSp>
        <p:nvGrpSpPr>
          <p:cNvPr id="27" name="Group 13">
            <a:extLst>
              <a:ext uri="{FF2B5EF4-FFF2-40B4-BE49-F238E27FC236}">
                <a16:creationId xmlns:a16="http://schemas.microsoft.com/office/drawing/2014/main" id="{47D0BD68-7823-49EB-9492-C84BE4B04AEC}"/>
              </a:ext>
            </a:extLst>
          </p:cNvPr>
          <p:cNvGrpSpPr>
            <a:grpSpLocks/>
          </p:cNvGrpSpPr>
          <p:nvPr/>
        </p:nvGrpSpPr>
        <p:grpSpPr>
          <a:xfrm>
            <a:off x="7631230" y="3609264"/>
            <a:ext cx="2811780" cy="770231"/>
            <a:chOff x="4762" y="4762"/>
            <a:chExt cx="2811780" cy="917702"/>
          </a:xfrm>
        </p:grpSpPr>
        <p:sp>
          <p:nvSpPr>
            <p:cNvPr id="28" name="Graphic 14">
              <a:extLst>
                <a:ext uri="{FF2B5EF4-FFF2-40B4-BE49-F238E27FC236}">
                  <a16:creationId xmlns:a16="http://schemas.microsoft.com/office/drawing/2014/main" id="{3EB5A2DE-07BA-428C-89D3-6AC2ED074685}"/>
                </a:ext>
              </a:extLst>
            </p:cNvPr>
            <p:cNvSpPr/>
            <p:nvPr/>
          </p:nvSpPr>
          <p:spPr>
            <a:xfrm>
              <a:off x="4762" y="4762"/>
              <a:ext cx="2811780" cy="433705"/>
            </a:xfrm>
            <a:custGeom>
              <a:avLst/>
              <a:gdLst/>
              <a:ahLst/>
              <a:cxnLst/>
              <a:rect l="l" t="t" r="r" b="b"/>
              <a:pathLst>
                <a:path w="2811780" h="433705">
                  <a:moveTo>
                    <a:pt x="2811526" y="126"/>
                  </a:moveTo>
                  <a:lnTo>
                    <a:pt x="2805719" y="49797"/>
                  </a:lnTo>
                  <a:lnTo>
                    <a:pt x="2789181" y="95398"/>
                  </a:lnTo>
                  <a:lnTo>
                    <a:pt x="2763230" y="135627"/>
                  </a:lnTo>
                  <a:lnTo>
                    <a:pt x="2729185" y="169182"/>
                  </a:lnTo>
                  <a:lnTo>
                    <a:pt x="2688367" y="194762"/>
                  </a:lnTo>
                  <a:lnTo>
                    <a:pt x="2642095" y="211065"/>
                  </a:lnTo>
                  <a:lnTo>
                    <a:pt x="2591689" y="216788"/>
                  </a:lnTo>
                  <a:lnTo>
                    <a:pt x="1649095" y="216788"/>
                  </a:lnTo>
                  <a:lnTo>
                    <a:pt x="1598688" y="222512"/>
                  </a:lnTo>
                  <a:lnTo>
                    <a:pt x="1552416" y="238815"/>
                  </a:lnTo>
                  <a:lnTo>
                    <a:pt x="1511598" y="264395"/>
                  </a:lnTo>
                  <a:lnTo>
                    <a:pt x="1477553" y="297950"/>
                  </a:lnTo>
                  <a:lnTo>
                    <a:pt x="1451602" y="338179"/>
                  </a:lnTo>
                  <a:lnTo>
                    <a:pt x="1435064" y="383780"/>
                  </a:lnTo>
                  <a:lnTo>
                    <a:pt x="1429257" y="433450"/>
                  </a:lnTo>
                  <a:lnTo>
                    <a:pt x="1423451" y="383780"/>
                  </a:lnTo>
                  <a:lnTo>
                    <a:pt x="1406913" y="338179"/>
                  </a:lnTo>
                  <a:lnTo>
                    <a:pt x="1380962" y="297950"/>
                  </a:lnTo>
                  <a:lnTo>
                    <a:pt x="1346917" y="264395"/>
                  </a:lnTo>
                  <a:lnTo>
                    <a:pt x="1306099" y="238815"/>
                  </a:lnTo>
                  <a:lnTo>
                    <a:pt x="1259827" y="222512"/>
                  </a:lnTo>
                  <a:lnTo>
                    <a:pt x="1209421" y="216788"/>
                  </a:lnTo>
                  <a:lnTo>
                    <a:pt x="219963" y="216788"/>
                  </a:lnTo>
                  <a:lnTo>
                    <a:pt x="169550" y="211065"/>
                  </a:lnTo>
                  <a:lnTo>
                    <a:pt x="123260" y="194759"/>
                  </a:lnTo>
                  <a:lnTo>
                    <a:pt x="82417" y="169172"/>
                  </a:lnTo>
                  <a:lnTo>
                    <a:pt x="48345" y="135603"/>
                  </a:lnTo>
                  <a:lnTo>
                    <a:pt x="22369" y="95352"/>
                  </a:lnTo>
                  <a:lnTo>
                    <a:pt x="5813" y="49717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C000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29" name="Graphic 15">
              <a:extLst>
                <a:ext uri="{FF2B5EF4-FFF2-40B4-BE49-F238E27FC236}">
                  <a16:creationId xmlns:a16="http://schemas.microsoft.com/office/drawing/2014/main" id="{A4A7DD5D-5D22-416B-A231-B72B8D767209}"/>
                </a:ext>
              </a:extLst>
            </p:cNvPr>
            <p:cNvSpPr/>
            <p:nvPr/>
          </p:nvSpPr>
          <p:spPr>
            <a:xfrm>
              <a:off x="568388" y="364299"/>
              <a:ext cx="1827530" cy="558165"/>
            </a:xfrm>
            <a:custGeom>
              <a:avLst/>
              <a:gdLst/>
              <a:ahLst/>
              <a:cxnLst/>
              <a:rect l="l" t="t" r="r" b="b"/>
              <a:pathLst>
                <a:path w="1827530" h="558165">
                  <a:moveTo>
                    <a:pt x="510019" y="37846"/>
                  </a:moveTo>
                  <a:lnTo>
                    <a:pt x="496443" y="24257"/>
                  </a:lnTo>
                  <a:lnTo>
                    <a:pt x="47764" y="473049"/>
                  </a:lnTo>
                  <a:lnTo>
                    <a:pt x="76708" y="407289"/>
                  </a:lnTo>
                  <a:lnTo>
                    <a:pt x="78867" y="402463"/>
                  </a:lnTo>
                  <a:lnTo>
                    <a:pt x="76581" y="396875"/>
                  </a:lnTo>
                  <a:lnTo>
                    <a:pt x="71755" y="394716"/>
                  </a:lnTo>
                  <a:lnTo>
                    <a:pt x="67056" y="392557"/>
                  </a:lnTo>
                  <a:lnTo>
                    <a:pt x="61341" y="394843"/>
                  </a:lnTo>
                  <a:lnTo>
                    <a:pt x="59309" y="399669"/>
                  </a:lnTo>
                  <a:lnTo>
                    <a:pt x="0" y="534289"/>
                  </a:lnTo>
                  <a:lnTo>
                    <a:pt x="26797" y="522478"/>
                  </a:lnTo>
                  <a:lnTo>
                    <a:pt x="134620" y="474980"/>
                  </a:lnTo>
                  <a:lnTo>
                    <a:pt x="139204" y="473049"/>
                  </a:lnTo>
                  <a:lnTo>
                    <a:pt x="139395" y="473049"/>
                  </a:lnTo>
                  <a:lnTo>
                    <a:pt x="141732" y="467233"/>
                  </a:lnTo>
                  <a:lnTo>
                    <a:pt x="139573" y="462534"/>
                  </a:lnTo>
                  <a:lnTo>
                    <a:pt x="137414" y="457708"/>
                  </a:lnTo>
                  <a:lnTo>
                    <a:pt x="131826" y="455422"/>
                  </a:lnTo>
                  <a:lnTo>
                    <a:pt x="61239" y="486524"/>
                  </a:lnTo>
                  <a:lnTo>
                    <a:pt x="510019" y="37846"/>
                  </a:lnTo>
                  <a:close/>
                </a:path>
                <a:path w="1827530" h="558165">
                  <a:moveTo>
                    <a:pt x="1827149" y="558038"/>
                  </a:moveTo>
                  <a:lnTo>
                    <a:pt x="1821865" y="548005"/>
                  </a:lnTo>
                  <a:lnTo>
                    <a:pt x="1758696" y="427863"/>
                  </a:lnTo>
                  <a:lnTo>
                    <a:pt x="1756283" y="423164"/>
                  </a:lnTo>
                  <a:lnTo>
                    <a:pt x="1750568" y="421386"/>
                  </a:lnTo>
                  <a:lnTo>
                    <a:pt x="1745869" y="423926"/>
                  </a:lnTo>
                  <a:lnTo>
                    <a:pt x="1741170" y="426339"/>
                  </a:lnTo>
                  <a:lnTo>
                    <a:pt x="1739392" y="432054"/>
                  </a:lnTo>
                  <a:lnTo>
                    <a:pt x="1741805" y="436753"/>
                  </a:lnTo>
                  <a:lnTo>
                    <a:pt x="1775180" y="500176"/>
                  </a:lnTo>
                  <a:lnTo>
                    <a:pt x="1200023" y="0"/>
                  </a:lnTo>
                  <a:lnTo>
                    <a:pt x="1187577" y="14478"/>
                  </a:lnTo>
                  <a:lnTo>
                    <a:pt x="1762848" y="514743"/>
                  </a:lnTo>
                  <a:lnTo>
                    <a:pt x="1690243" y="488696"/>
                  </a:lnTo>
                  <a:lnTo>
                    <a:pt x="1684782" y="491236"/>
                  </a:lnTo>
                  <a:lnTo>
                    <a:pt x="1681226" y="501142"/>
                  </a:lnTo>
                  <a:lnTo>
                    <a:pt x="1683766" y="506603"/>
                  </a:lnTo>
                  <a:lnTo>
                    <a:pt x="1827149" y="558038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71C16A0-F2A2-4995-A781-4DC62A2E51F2}"/>
              </a:ext>
            </a:extLst>
          </p:cNvPr>
          <p:cNvSpPr txBox="1"/>
          <p:nvPr/>
        </p:nvSpPr>
        <p:spPr>
          <a:xfrm>
            <a:off x="6862814" y="4275035"/>
            <a:ext cx="2165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Дискретті</a:t>
            </a:r>
          </a:p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discrete</a:t>
            </a:r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D2ADDA2-525B-438A-A295-A90490D285B6}"/>
              </a:ext>
            </a:extLst>
          </p:cNvPr>
          <p:cNvSpPr txBox="1"/>
          <p:nvPr/>
        </p:nvSpPr>
        <p:spPr>
          <a:xfrm>
            <a:off x="9437575" y="4327265"/>
            <a:ext cx="2165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</a:t>
            </a:r>
          </a:p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continuous</a:t>
            </a:r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333662B6-8341-41DA-B1F8-9ADAEF8B4578}"/>
              </a:ext>
            </a:extLst>
          </p:cNvPr>
          <p:cNvSpPr/>
          <p:nvPr/>
        </p:nvSpPr>
        <p:spPr>
          <a:xfrm>
            <a:off x="6776188" y="4992294"/>
            <a:ext cx="20598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Шотқа арналған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типтік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бүтін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санды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мәндер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8BEF3679-92C2-4FE7-9860-ADFC1DEFB8CE}"/>
              </a:ext>
            </a:extLst>
          </p:cNvPr>
          <p:cNvSpPr/>
          <p:nvPr/>
        </p:nvSpPr>
        <p:spPr>
          <a:xfrm>
            <a:off x="9254692" y="4973596"/>
            <a:ext cx="27865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Анықталған интервалдағы кез-келген мәндер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F6DEE89C-456D-4BDE-B9CB-41DCCCF6B528}"/>
              </a:ext>
            </a:extLst>
          </p:cNvPr>
          <p:cNvSpPr/>
          <p:nvPr/>
        </p:nvSpPr>
        <p:spPr>
          <a:xfrm>
            <a:off x="173252" y="3594469"/>
            <a:ext cx="22632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Альтернативті </a:t>
            </a:r>
          </a:p>
          <a:p>
            <a: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ретсіз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BE6A136D-EA73-42AC-A95C-9D268CAB7F95}"/>
              </a:ext>
            </a:extLst>
          </p:cNvPr>
          <p:cNvSpPr/>
          <p:nvPr/>
        </p:nvSpPr>
        <p:spPr>
          <a:xfrm>
            <a:off x="2857101" y="3652968"/>
            <a:ext cx="1809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Альтернативті және ретті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6436DB46-722F-4C7E-B09C-8A8D3E6CD344}"/>
              </a:ext>
            </a:extLst>
          </p:cNvPr>
          <p:cNvCxnSpPr>
            <a:cxnSpLocks/>
          </p:cNvCxnSpPr>
          <p:nvPr/>
        </p:nvCxnSpPr>
        <p:spPr>
          <a:xfrm flipH="1" flipV="1">
            <a:off x="296784" y="5609075"/>
            <a:ext cx="6479404" cy="45919"/>
          </a:xfrm>
          <a:prstGeom prst="straightConnector1">
            <a:avLst/>
          </a:prstGeom>
          <a:ln w="603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C899FD04-F574-4717-8357-555010F0B14E}"/>
              </a:ext>
            </a:extLst>
          </p:cNvPr>
          <p:cNvSpPr/>
          <p:nvPr/>
        </p:nvSpPr>
        <p:spPr>
          <a:xfrm>
            <a:off x="1376412" y="5678252"/>
            <a:ext cx="3523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дәлдіктің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жоғалуы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152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676E98D-A432-4B8C-A717-2CA2353EF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7C1-1CAA-47EA-919A-26A9B4494909}" type="slidenum">
              <a:rPr lang="ru-RU" altLang="ru-RU" smtClean="0"/>
              <a:pPr/>
              <a:t>8</a:t>
            </a:fld>
            <a:endParaRPr lang="ru-RU" alt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B1AED7-C298-41B8-9AA5-EB9E454C8A20}"/>
              </a:ext>
            </a:extLst>
          </p:cNvPr>
          <p:cNvSpPr/>
          <p:nvPr/>
        </p:nvSpPr>
        <p:spPr>
          <a:xfrm>
            <a:off x="1228824" y="738542"/>
            <a:ext cx="1058217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шкаласы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ratio scale): </a:t>
            </a:r>
            <a:endParaRPr lang="kk-K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шкала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аралықтардың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нөлдік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</a:p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салмағы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шкала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interval scale): </a:t>
            </a:r>
            <a:endParaRPr lang="kk-K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шкала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аралықтардың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нөлдік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нүктенің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ерікті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таңдалады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Цельсий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температурасы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9398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CC741A7-BB39-4C7B-BB37-744306104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7C1-1CAA-47EA-919A-26A9B4494909}" type="slidenum">
              <a:rPr lang="ru-RU" altLang="ru-RU" smtClean="0"/>
              <a:pPr/>
              <a:t>9</a:t>
            </a:fld>
            <a:endParaRPr lang="ru-RU" alt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BDFD48-814D-47CE-9F2E-9A7DB0774005}"/>
              </a:ext>
            </a:extLst>
          </p:cNvPr>
          <p:cNvSpPr/>
          <p:nvPr/>
        </p:nvSpPr>
        <p:spPr>
          <a:xfrm>
            <a:off x="952901" y="2627697"/>
            <a:ext cx="2136808" cy="8013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Айнымалылар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AD02F21-A052-40C2-9E2B-9EA3990CDB77}"/>
              </a:ext>
            </a:extLst>
          </p:cNvPr>
          <p:cNvSpPr/>
          <p:nvPr/>
        </p:nvSpPr>
        <p:spPr>
          <a:xfrm>
            <a:off x="3994484" y="1826394"/>
            <a:ext cx="2117558" cy="6930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Сапалы</a:t>
            </a:r>
            <a:r>
              <a:rPr lang="kk-KZ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B6CE74D-5151-4275-AD27-B48608BDF54B}"/>
              </a:ext>
            </a:extLst>
          </p:cNvPr>
          <p:cNvSpPr/>
          <p:nvPr/>
        </p:nvSpPr>
        <p:spPr>
          <a:xfrm>
            <a:off x="3994484" y="3769494"/>
            <a:ext cx="2117558" cy="6930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9EAB5EF-0604-4234-9D37-B05767472279}"/>
              </a:ext>
            </a:extLst>
          </p:cNvPr>
          <p:cNvSpPr/>
          <p:nvPr/>
        </p:nvSpPr>
        <p:spPr>
          <a:xfrm>
            <a:off x="7547810" y="4806215"/>
            <a:ext cx="4263190" cy="6930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 (мысалы: салмақ кг, бойы см)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0CE6623-EDBE-4276-A657-6BD65A652D53}"/>
              </a:ext>
            </a:extLst>
          </p:cNvPr>
          <p:cNvSpPr/>
          <p:nvPr/>
        </p:nvSpPr>
        <p:spPr>
          <a:xfrm>
            <a:off x="7547810" y="3488235"/>
            <a:ext cx="4263190" cy="6930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Дискретті (мысалы: бір жылда ауырған, яғни еңбекке жарамсыз күндер саны)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7AA4E2B-74F8-4E32-BA1C-5CC33CECF627}"/>
              </a:ext>
            </a:extLst>
          </p:cNvPr>
          <p:cNvSpPr/>
          <p:nvPr/>
        </p:nvSpPr>
        <p:spPr>
          <a:xfrm>
            <a:off x="7547810" y="2136226"/>
            <a:ext cx="4195000" cy="8987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Реттік </a:t>
            </a:r>
          </a:p>
          <a:p>
            <a:pPr algn="ctr"/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(мысалы: ауру кезеңдері:жеңіл, орташа, ауыр)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11EA85C-E68C-486D-9A2F-B4D0F40C9AD1}"/>
              </a:ext>
            </a:extLst>
          </p:cNvPr>
          <p:cNvSpPr/>
          <p:nvPr/>
        </p:nvSpPr>
        <p:spPr>
          <a:xfrm>
            <a:off x="7547810" y="610963"/>
            <a:ext cx="4263190" cy="6930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Номиналды  (мысалы: жынысы (ер, әйел)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5EBA472C-5DCD-4433-A4D9-5CC2F2127792}"/>
              </a:ext>
            </a:extLst>
          </p:cNvPr>
          <p:cNvCxnSpPr>
            <a:cxnSpLocks/>
          </p:cNvCxnSpPr>
          <p:nvPr/>
        </p:nvCxnSpPr>
        <p:spPr>
          <a:xfrm flipV="1">
            <a:off x="3089709" y="2220428"/>
            <a:ext cx="904775" cy="8145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9B0B48B7-A369-4B1D-BB15-F994188DCC50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3089709" y="3028349"/>
            <a:ext cx="1135782" cy="6870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701F0AF-A177-41EF-9FCD-2586F30E2CA9}"/>
              </a:ext>
            </a:extLst>
          </p:cNvPr>
          <p:cNvCxnSpPr>
            <a:stCxn id="7" idx="0"/>
          </p:cNvCxnSpPr>
          <p:nvPr/>
        </p:nvCxnSpPr>
        <p:spPr>
          <a:xfrm flipV="1">
            <a:off x="5053263" y="3609474"/>
            <a:ext cx="0" cy="16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69334F21-9F55-4BBF-A96D-EA359C8709BA}"/>
              </a:ext>
            </a:extLst>
          </p:cNvPr>
          <p:cNvCxnSpPr/>
          <p:nvPr/>
        </p:nvCxnSpPr>
        <p:spPr>
          <a:xfrm flipV="1">
            <a:off x="5048450" y="3348990"/>
            <a:ext cx="0" cy="16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7CD12EFA-E331-4BE1-9C1C-2ADA835FDAB6}"/>
              </a:ext>
            </a:extLst>
          </p:cNvPr>
          <p:cNvCxnSpPr/>
          <p:nvPr/>
        </p:nvCxnSpPr>
        <p:spPr>
          <a:xfrm flipV="1">
            <a:off x="5053263" y="3125003"/>
            <a:ext cx="0" cy="16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A96FBB1-696B-4DC6-A4B4-37BC5059783A}"/>
              </a:ext>
            </a:extLst>
          </p:cNvPr>
          <p:cNvCxnSpPr/>
          <p:nvPr/>
        </p:nvCxnSpPr>
        <p:spPr>
          <a:xfrm flipV="1">
            <a:off x="5053262" y="2948338"/>
            <a:ext cx="0" cy="16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CD5FDD2E-A200-4B61-8FBC-468B23BA9826}"/>
              </a:ext>
            </a:extLst>
          </p:cNvPr>
          <p:cNvCxnSpPr/>
          <p:nvPr/>
        </p:nvCxnSpPr>
        <p:spPr>
          <a:xfrm flipV="1">
            <a:off x="5048450" y="2714926"/>
            <a:ext cx="0" cy="16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0D90EC35-6C8F-411C-9E9D-77DC4533CBDB}"/>
              </a:ext>
            </a:extLst>
          </p:cNvPr>
          <p:cNvCxnSpPr/>
          <p:nvPr/>
        </p:nvCxnSpPr>
        <p:spPr>
          <a:xfrm flipV="1">
            <a:off x="5051658" y="2515823"/>
            <a:ext cx="0" cy="153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4D223E72-5808-4720-B0A6-B1281755AFEE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6096000" y="957473"/>
            <a:ext cx="1451810" cy="1126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0CE6D01C-AB6E-4417-AADF-4123486AAF80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6096000" y="2006397"/>
            <a:ext cx="1451810" cy="5791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5FA06D30-A8AD-45FD-96F9-0121855AB2FF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6096000" y="3834745"/>
            <a:ext cx="1451810" cy="402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44DAC989-E78A-446B-AF18-54EC353D227A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6112042" y="4246505"/>
            <a:ext cx="1435768" cy="9062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C4F7F16F-089F-4F22-A6FF-AE02FEE3F6F9}"/>
              </a:ext>
            </a:extLst>
          </p:cNvPr>
          <p:cNvSpPr/>
          <p:nvPr/>
        </p:nvSpPr>
        <p:spPr>
          <a:xfrm>
            <a:off x="1018416" y="-115669"/>
            <a:ext cx="52783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 типтері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2574561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1753</TotalTime>
  <Words>436</Words>
  <Application>Microsoft Office PowerPoint</Application>
  <PresentationFormat>Широкоэкранный</PresentationFormat>
  <Paragraphs>78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Times New Roman</vt:lpstr>
      <vt:lpstr>Tw Cen MT</vt:lpstr>
      <vt:lpstr>Tw Cen MT Condensed</vt:lpstr>
      <vt:lpstr>Wingdings 3</vt:lpstr>
      <vt:lpstr>Интеграл</vt:lpstr>
      <vt:lpstr>Сипаттамалық статистика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первого проекта</dc:title>
  <dc:creator>Aizhan Tlebaldinova</dc:creator>
  <cp:lastModifiedBy>Думан Рахметкалиев</cp:lastModifiedBy>
  <cp:revision>36</cp:revision>
  <dcterms:created xsi:type="dcterms:W3CDTF">2024-01-26T15:23:56Z</dcterms:created>
  <dcterms:modified xsi:type="dcterms:W3CDTF">2025-02-06T09:35:28Z</dcterms:modified>
</cp:coreProperties>
</file>